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6" r:id="rId1"/>
  </p:sldMasterIdLst>
  <p:notesMasterIdLst>
    <p:notesMasterId r:id="rId37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81" r:id="rId19"/>
    <p:sldId id="295" r:id="rId20"/>
    <p:sldId id="277" r:id="rId21"/>
    <p:sldId id="278" r:id="rId22"/>
    <p:sldId id="279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</p:sldIdLst>
  <p:sldSz cx="9144000" cy="6858000" type="screen4x3"/>
  <p:notesSz cx="7102475" cy="10234613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0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022725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B198B1-85E1-40A1-8936-6CA05A215400}" type="datetimeFigureOut">
              <a:rPr lang="pt-BR" smtClean="0"/>
              <a:t>31/07/2015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279525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09613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022725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01A84C-0DB8-405D-ADD4-7B774F1E856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3142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7"/>
          <p:cNvCxnSpPr/>
          <p:nvPr/>
        </p:nvCxnSpPr>
        <p:spPr>
          <a:xfrm>
            <a:off x="685800" y="3398838"/>
            <a:ext cx="7848600" cy="158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A94C9E-A47F-40D5-B65E-4663CE1E2F24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1721296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3A4684-8C8B-498A-9B74-34A8EF53957E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586831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74C56A-5E83-48B9-BDD1-E0F650FA1329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1134043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BC7133-B4D2-429C-9AB7-13CA3452953E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3510953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6"/>
          <p:cNvCxnSpPr/>
          <p:nvPr/>
        </p:nvCxnSpPr>
        <p:spPr>
          <a:xfrm>
            <a:off x="731838" y="4598988"/>
            <a:ext cx="7848600" cy="158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/>
          <a:lstStyle>
            <a:lvl1pPr algn="l">
              <a:defRPr sz="4800" b="0" cap="all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EC402B-8313-4ABF-B33D-D5FC246321DB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2636360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05A151-90AC-4C2C-B9E5-F0D655111872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4126976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10"/>
          <p:cNvCxnSpPr/>
          <p:nvPr/>
        </p:nvCxnSpPr>
        <p:spPr>
          <a:xfrm rot="5400000">
            <a:off x="2218531" y="4045744"/>
            <a:ext cx="4708525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9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1B4704-0BD8-4C8F-98E6-0BE70CFDEDEF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3684622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B72239-EBC3-403F-A7E7-61860799F00F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75158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94A7F4-5F98-4EF7-8EAF-1CAFC204C328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1251059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8"/>
          <p:cNvCxnSpPr/>
          <p:nvPr/>
        </p:nvCxnSpPr>
        <p:spPr>
          <a:xfrm rot="5400000">
            <a:off x="-13494" y="3580607"/>
            <a:ext cx="5578475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F2ED47-28F6-4B6A-8BC8-F0B002634AF1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1457405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t-BR" noProof="0" smtClean="0"/>
              <a:t>Clique no ícone para adicionar uma imagem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7F8CA3-E196-4381-BE10-7156119FC943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  <p:extLst>
      <p:ext uri="{BB962C8B-B14F-4D97-AF65-F5344CB8AC3E}">
        <p14:creationId xmlns:p14="http://schemas.microsoft.com/office/powerpoint/2010/main" val="533784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663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altLang="pt-BR" smtClean="0"/>
              <a:t>Clique para editar o texto mestre</a:t>
            </a:r>
          </a:p>
          <a:p>
            <a:pPr lvl="1"/>
            <a:r>
              <a:rPr lang="pt-BR" altLang="pt-BR" smtClean="0"/>
              <a:t>Segundo nível</a:t>
            </a:r>
          </a:p>
          <a:p>
            <a:pPr lvl="2"/>
            <a:r>
              <a:rPr lang="pt-BR" altLang="pt-BR" smtClean="0"/>
              <a:t>Terceiro nível</a:t>
            </a:r>
          </a:p>
          <a:p>
            <a:pPr lvl="3"/>
            <a:r>
              <a:rPr lang="pt-BR" altLang="pt-BR" smtClean="0"/>
              <a:t>Quarto nível</a:t>
            </a:r>
          </a:p>
          <a:p>
            <a:pPr lvl="4"/>
            <a:r>
              <a:rPr lang="pt-BR" altLang="pt-BR" smtClean="0"/>
              <a:t>Quinto nível</a:t>
            </a:r>
            <a:endParaRPr lang="en-US" altLang="pt-BR" smtClean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1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9050"/>
            <a:ext cx="2895600" cy="328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rgbClr val="FFFFFF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9050"/>
            <a:ext cx="4114800" cy="32861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rgbClr val="FFFFFF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pt-B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9050"/>
            <a:ext cx="1066800" cy="328613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400" b="1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6D831500-20E7-4D6E-BE1B-AAE5AD6EFB40}" type="slidenum">
              <a:rPr lang="pt-BR" altLang="en-US"/>
              <a:pPr>
                <a:defRPr/>
              </a:pPr>
              <a:t>‹nº›</a:t>
            </a:fld>
            <a:endParaRPr lang="pt-B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84" r:id="rId1"/>
    <p:sldLayoutId id="2147484077" r:id="rId2"/>
    <p:sldLayoutId id="2147484085" r:id="rId3"/>
    <p:sldLayoutId id="2147484078" r:id="rId4"/>
    <p:sldLayoutId id="2147484086" r:id="rId5"/>
    <p:sldLayoutId id="2147484079" r:id="rId6"/>
    <p:sldLayoutId id="2147484080" r:id="rId7"/>
    <p:sldLayoutId id="2147484087" r:id="rId8"/>
    <p:sldLayoutId id="2147484081" r:id="rId9"/>
    <p:sldLayoutId id="2147484082" r:id="rId10"/>
    <p:sldLayoutId id="214748408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kern="1200" spc="-1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charset="0"/>
        </a:defRPr>
      </a:lvl9pPr>
    </p:titleStyle>
    <p:bodyStyle>
      <a:lvl1pPr marL="182563" indent="-18256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56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0250" indent="-18256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90000"/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004888" indent="-182563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7450" indent="-136525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4400" dirty="0" smtClean="0"/>
              <a:t>Visão computacional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 rtlCol="0">
            <a:normAutofit lnSpcReduction="1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endParaRPr lang="pt-BR" dirty="0" smtClean="0"/>
          </a:p>
          <a:p>
            <a:pPr eaLnBrk="1" fontAlgn="auto" hangingPunct="1">
              <a:spcAft>
                <a:spcPts val="0"/>
              </a:spcAft>
              <a:defRPr/>
            </a:pPr>
            <a:endParaRPr lang="pt-BR" dirty="0" smtClean="0"/>
          </a:p>
          <a:p>
            <a:pPr eaLnBrk="1" fontAlgn="auto" hangingPunct="1">
              <a:spcAft>
                <a:spcPts val="0"/>
              </a:spcAft>
              <a:defRPr/>
            </a:pPr>
            <a:endParaRPr lang="pt-BR" dirty="0" smtClean="0"/>
          </a:p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Nielsen Castelo Damasceno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Veículos autônomos</a:t>
            </a:r>
          </a:p>
        </p:txBody>
      </p:sp>
      <p:pic>
        <p:nvPicPr>
          <p:cNvPr id="15363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752600"/>
            <a:ext cx="4638675" cy="344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Análise de tráfego</a:t>
            </a:r>
          </a:p>
        </p:txBody>
      </p:sp>
      <p:pic>
        <p:nvPicPr>
          <p:cNvPr id="16387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25" y="1828800"/>
            <a:ext cx="8677275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Detecção de faces</a:t>
            </a:r>
          </a:p>
        </p:txBody>
      </p:sp>
      <p:pic>
        <p:nvPicPr>
          <p:cNvPr id="17411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28800"/>
            <a:ext cx="8326438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Reconhecimento de faces</a:t>
            </a:r>
          </a:p>
        </p:txBody>
      </p:sp>
      <p:pic>
        <p:nvPicPr>
          <p:cNvPr id="18435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752600"/>
            <a:ext cx="7315200" cy="4344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Aplicações médicas</a:t>
            </a:r>
          </a:p>
        </p:txBody>
      </p:sp>
      <p:pic>
        <p:nvPicPr>
          <p:cNvPr id="19459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528763"/>
            <a:ext cx="7620000" cy="488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Dificuldades</a:t>
            </a:r>
          </a:p>
        </p:txBody>
      </p:sp>
      <p:pic>
        <p:nvPicPr>
          <p:cNvPr id="20483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676400"/>
            <a:ext cx="6629400" cy="477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Dificuldades</a:t>
            </a:r>
          </a:p>
        </p:txBody>
      </p:sp>
      <p:pic>
        <p:nvPicPr>
          <p:cNvPr id="21507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475" y="1550988"/>
            <a:ext cx="738505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Etapas</a:t>
            </a:r>
          </a:p>
        </p:txBody>
      </p:sp>
      <p:sp>
        <p:nvSpPr>
          <p:cNvPr id="22531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914400"/>
          </a:xfrm>
        </p:spPr>
        <p:txBody>
          <a:bodyPr/>
          <a:lstStyle/>
          <a:p>
            <a:pPr eaLnBrk="1" hangingPunct="1"/>
            <a:r>
              <a:rPr lang="pt-BR" altLang="pt-BR" smtClean="0"/>
              <a:t>Esquema global de um sistema que utiliza visão computacional;</a:t>
            </a:r>
          </a:p>
        </p:txBody>
      </p:sp>
      <p:sp>
        <p:nvSpPr>
          <p:cNvPr id="22532" name="CaixaDeTexto 1"/>
          <p:cNvSpPr txBox="1">
            <a:spLocks noChangeArrowheads="1"/>
          </p:cNvSpPr>
          <p:nvPr/>
        </p:nvSpPr>
        <p:spPr bwMode="auto">
          <a:xfrm>
            <a:off x="573088" y="4800600"/>
            <a:ext cx="95091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pt-BR" altLang="pt-BR" sz="1400"/>
              <a:t>Problema</a:t>
            </a:r>
          </a:p>
        </p:txBody>
      </p:sp>
      <p:sp>
        <p:nvSpPr>
          <p:cNvPr id="5" name="Retângulo 4"/>
          <p:cNvSpPr/>
          <p:nvPr/>
        </p:nvSpPr>
        <p:spPr>
          <a:xfrm>
            <a:off x="1524000" y="4800600"/>
            <a:ext cx="13716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pt-BR" sz="1400" dirty="0"/>
              <a:t>Aquisição</a:t>
            </a:r>
          </a:p>
          <a:p>
            <a:pPr algn="ctr" eaLnBrk="1" hangingPunct="1">
              <a:defRPr/>
            </a:pPr>
            <a:r>
              <a:rPr lang="pt-BR" sz="1400" dirty="0"/>
              <a:t>de imagem</a:t>
            </a:r>
          </a:p>
        </p:txBody>
      </p:sp>
      <p:sp>
        <p:nvSpPr>
          <p:cNvPr id="6" name="Retângulo 5"/>
          <p:cNvSpPr/>
          <p:nvPr/>
        </p:nvSpPr>
        <p:spPr>
          <a:xfrm>
            <a:off x="1371600" y="3352800"/>
            <a:ext cx="16764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pt-BR" sz="1400" dirty="0"/>
              <a:t>Pré-processamento</a:t>
            </a:r>
          </a:p>
        </p:txBody>
      </p:sp>
      <p:sp>
        <p:nvSpPr>
          <p:cNvPr id="7" name="Retângulo 6"/>
          <p:cNvSpPr/>
          <p:nvPr/>
        </p:nvSpPr>
        <p:spPr>
          <a:xfrm>
            <a:off x="4006850" y="2362200"/>
            <a:ext cx="14478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pt-BR" sz="1400" dirty="0"/>
              <a:t>Segmentação</a:t>
            </a:r>
          </a:p>
        </p:txBody>
      </p:sp>
      <p:sp>
        <p:nvSpPr>
          <p:cNvPr id="8" name="Retângulo 7"/>
          <p:cNvSpPr/>
          <p:nvPr/>
        </p:nvSpPr>
        <p:spPr>
          <a:xfrm>
            <a:off x="5943600" y="2286000"/>
            <a:ext cx="1524000" cy="9810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pt-BR" sz="1400" dirty="0"/>
              <a:t>Representação</a:t>
            </a:r>
          </a:p>
          <a:p>
            <a:pPr algn="ctr" eaLnBrk="1" hangingPunct="1">
              <a:defRPr/>
            </a:pPr>
            <a:r>
              <a:rPr lang="pt-BR" sz="1400" dirty="0"/>
              <a:t>e descrição</a:t>
            </a:r>
          </a:p>
        </p:txBody>
      </p:sp>
      <p:sp>
        <p:nvSpPr>
          <p:cNvPr id="9" name="Retângulo 8"/>
          <p:cNvSpPr/>
          <p:nvPr/>
        </p:nvSpPr>
        <p:spPr>
          <a:xfrm>
            <a:off x="3733800" y="4191000"/>
            <a:ext cx="1981200" cy="1828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pt-BR" sz="1400" dirty="0"/>
              <a:t>Base</a:t>
            </a:r>
          </a:p>
          <a:p>
            <a:pPr algn="ctr" eaLnBrk="1" hangingPunct="1">
              <a:defRPr/>
            </a:pPr>
            <a:r>
              <a:rPr lang="pt-BR" sz="1400" dirty="0"/>
              <a:t>do conhecimento</a:t>
            </a:r>
          </a:p>
        </p:txBody>
      </p:sp>
      <p:sp>
        <p:nvSpPr>
          <p:cNvPr id="10" name="Retângulo 9"/>
          <p:cNvSpPr/>
          <p:nvPr/>
        </p:nvSpPr>
        <p:spPr>
          <a:xfrm>
            <a:off x="6019800" y="4070350"/>
            <a:ext cx="1905000" cy="2057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pt-BR" sz="1400" dirty="0"/>
              <a:t>Reconhecimento e interpretação</a:t>
            </a:r>
          </a:p>
        </p:txBody>
      </p:sp>
      <p:sp>
        <p:nvSpPr>
          <p:cNvPr id="22539" name="CaixaDeTexto 13"/>
          <p:cNvSpPr txBox="1">
            <a:spLocks noChangeArrowheads="1"/>
          </p:cNvSpPr>
          <p:nvPr/>
        </p:nvSpPr>
        <p:spPr bwMode="auto">
          <a:xfrm>
            <a:off x="7924800" y="4799013"/>
            <a:ext cx="9906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pt-BR" altLang="pt-BR" sz="1400"/>
              <a:t>Resultado</a:t>
            </a:r>
          </a:p>
        </p:txBody>
      </p:sp>
      <p:cxnSp>
        <p:nvCxnSpPr>
          <p:cNvPr id="12" name="Conector de seta reta 11"/>
          <p:cNvCxnSpPr>
            <a:endCxn id="5" idx="1"/>
          </p:cNvCxnSpPr>
          <p:nvPr/>
        </p:nvCxnSpPr>
        <p:spPr>
          <a:xfrm>
            <a:off x="685800" y="5105400"/>
            <a:ext cx="838200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de seta reta 15"/>
          <p:cNvCxnSpPr>
            <a:stCxn id="5" idx="3"/>
            <a:endCxn id="9" idx="1"/>
          </p:cNvCxnSpPr>
          <p:nvPr/>
        </p:nvCxnSpPr>
        <p:spPr>
          <a:xfrm>
            <a:off x="2895600" y="5105400"/>
            <a:ext cx="838200" cy="0"/>
          </a:xfrm>
          <a:prstGeom prst="straightConnector1">
            <a:avLst/>
          </a:prstGeom>
          <a:ln w="28575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/>
          <p:cNvCxnSpPr>
            <a:stCxn id="5" idx="0"/>
            <a:endCxn id="6" idx="2"/>
          </p:cNvCxnSpPr>
          <p:nvPr/>
        </p:nvCxnSpPr>
        <p:spPr>
          <a:xfrm flipV="1">
            <a:off x="2209800" y="4114800"/>
            <a:ext cx="0" cy="68580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angulado 21"/>
          <p:cNvCxnSpPr>
            <a:stCxn id="6" idx="0"/>
            <a:endCxn id="7" idx="1"/>
          </p:cNvCxnSpPr>
          <p:nvPr/>
        </p:nvCxnSpPr>
        <p:spPr>
          <a:xfrm rot="5400000" flipH="1" flipV="1">
            <a:off x="2822575" y="2168525"/>
            <a:ext cx="571500" cy="1797050"/>
          </a:xfrm>
          <a:prstGeom prst="bent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/>
          <p:cNvCxnSpPr>
            <a:stCxn id="7" idx="3"/>
            <a:endCxn id="8" idx="1"/>
          </p:cNvCxnSpPr>
          <p:nvPr/>
        </p:nvCxnSpPr>
        <p:spPr>
          <a:xfrm flipV="1">
            <a:off x="5454650" y="2776538"/>
            <a:ext cx="488950" cy="4762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 angulado 30"/>
          <p:cNvCxnSpPr>
            <a:stCxn id="6" idx="3"/>
            <a:endCxn id="9" idx="0"/>
          </p:cNvCxnSpPr>
          <p:nvPr/>
        </p:nvCxnSpPr>
        <p:spPr>
          <a:xfrm>
            <a:off x="3048000" y="3733800"/>
            <a:ext cx="1676400" cy="457200"/>
          </a:xfrm>
          <a:prstGeom prst="bent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de seta reta 40"/>
          <p:cNvCxnSpPr>
            <a:stCxn id="9" idx="3"/>
            <a:endCxn id="10" idx="1"/>
          </p:cNvCxnSpPr>
          <p:nvPr/>
        </p:nvCxnSpPr>
        <p:spPr>
          <a:xfrm flipV="1">
            <a:off x="5715000" y="5099050"/>
            <a:ext cx="304800" cy="6350"/>
          </a:xfrm>
          <a:prstGeom prst="straightConnector1">
            <a:avLst/>
          </a:prstGeom>
          <a:ln w="28575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de seta reta 42"/>
          <p:cNvCxnSpPr>
            <a:stCxn id="8" idx="2"/>
          </p:cNvCxnSpPr>
          <p:nvPr/>
        </p:nvCxnSpPr>
        <p:spPr>
          <a:xfrm>
            <a:off x="6705600" y="3267075"/>
            <a:ext cx="0" cy="803275"/>
          </a:xfrm>
          <a:prstGeom prst="straightConnector1">
            <a:avLst/>
          </a:prstGeom>
          <a:ln w="28575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angulado 45"/>
          <p:cNvCxnSpPr>
            <a:stCxn id="8" idx="3"/>
          </p:cNvCxnSpPr>
          <p:nvPr/>
        </p:nvCxnSpPr>
        <p:spPr>
          <a:xfrm>
            <a:off x="7467600" y="2776538"/>
            <a:ext cx="228600" cy="1293812"/>
          </a:xfrm>
          <a:prstGeom prst="bent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de seta reta 47"/>
          <p:cNvCxnSpPr>
            <a:stCxn id="10" idx="3"/>
          </p:cNvCxnSpPr>
          <p:nvPr/>
        </p:nvCxnSpPr>
        <p:spPr>
          <a:xfrm>
            <a:off x="7924800" y="5099050"/>
            <a:ext cx="1066800" cy="9525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de seta reta 51"/>
          <p:cNvCxnSpPr/>
          <p:nvPr/>
        </p:nvCxnSpPr>
        <p:spPr>
          <a:xfrm>
            <a:off x="4876800" y="3200400"/>
            <a:ext cx="0" cy="990600"/>
          </a:xfrm>
          <a:prstGeom prst="straightConnector1">
            <a:avLst/>
          </a:prstGeom>
          <a:ln w="28575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Origem 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pt-BR" altLang="pt-BR" dirty="0" smtClean="0"/>
              <a:t>No final de 1920 na indústria de jornais em Nova York.</a:t>
            </a:r>
          </a:p>
          <a:p>
            <a:pPr eaLnBrk="1" hangingPunct="1">
              <a:lnSpc>
                <a:spcPct val="90000"/>
              </a:lnSpc>
            </a:pPr>
            <a:r>
              <a:rPr lang="pt-BR" altLang="pt-BR" dirty="0" smtClean="0"/>
              <a:t>No inicio do programa espacial nos anos 60 surgiram os primeiros algoritmos de processamento de imagem.</a:t>
            </a:r>
          </a:p>
          <a:p>
            <a:pPr eaLnBrk="1" hangingPunct="1">
              <a:lnSpc>
                <a:spcPct val="90000"/>
              </a:lnSpc>
            </a:pPr>
            <a:endParaRPr lang="pt-BR" altLang="pt-BR" dirty="0" smtClean="0"/>
          </a:p>
          <a:p>
            <a:pPr lvl="1" eaLnBrk="1" hangingPunct="1">
              <a:lnSpc>
                <a:spcPct val="90000"/>
              </a:lnSpc>
            </a:pPr>
            <a:endParaRPr lang="pt-BR" altLang="pt-BR" dirty="0" smtClean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971800"/>
            <a:ext cx="3810000" cy="3683383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4818228" y="4490325"/>
            <a:ext cx="3850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Primeira foto tirada da lua por</a:t>
            </a:r>
          </a:p>
          <a:p>
            <a:r>
              <a:rPr lang="pt-BR" dirty="0" smtClean="0"/>
              <a:t>uma </a:t>
            </a:r>
            <a:r>
              <a:rPr lang="pt-BR" smtClean="0"/>
              <a:t>espaçonave americana (1964)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66813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Origem 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371600"/>
            <a:ext cx="6324600" cy="52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03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Visão Computacional</a:t>
            </a:r>
          </a:p>
        </p:txBody>
      </p:sp>
      <p:sp>
        <p:nvSpPr>
          <p:cNvPr id="7171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mtClean="0">
                <a:solidFill>
                  <a:srgbClr val="FF0000"/>
                </a:solidFill>
              </a:rPr>
              <a:t>A visão computacional lida com o desenvolvimento de bases teóricas e algorítmicas para as quais informações úteis do mundo real 3D podem ser automaticamente extraídas e analisadas de únicas ou múltiplas imagens 2D desse mundo.</a:t>
            </a:r>
          </a:p>
          <a:p>
            <a:r>
              <a:rPr lang="pt-BR" b="1" smtClean="0"/>
              <a:t>Ares correlatas</a:t>
            </a:r>
            <a:r>
              <a:rPr lang="pt-BR" smtClean="0"/>
              <a:t>:</a:t>
            </a:r>
          </a:p>
          <a:p>
            <a:pPr lvl="1"/>
            <a:r>
              <a:rPr lang="pt-BR" smtClean="0"/>
              <a:t>Processamento de Imagens.</a:t>
            </a:r>
          </a:p>
          <a:p>
            <a:pPr lvl="1"/>
            <a:r>
              <a:rPr lang="pt-BR" smtClean="0"/>
              <a:t>Computação Gráfica.</a:t>
            </a:r>
          </a:p>
          <a:p>
            <a:pPr lvl="1"/>
            <a:r>
              <a:rPr lang="pt-BR" smtClean="0"/>
              <a:t>Reconhecimento de Padrões.</a:t>
            </a:r>
          </a:p>
          <a:p>
            <a:pPr lvl="1"/>
            <a:r>
              <a:rPr lang="pt-BR" smtClean="0"/>
              <a:t>Robótica.</a:t>
            </a:r>
          </a:p>
          <a:p>
            <a:pPr lvl="1"/>
            <a:r>
              <a:rPr lang="pt-BR" smtClean="0"/>
              <a:t>Aprendizagem de Máquina.</a:t>
            </a:r>
          </a:p>
          <a:p>
            <a:endParaRPr lang="pt-BR" smtClean="0"/>
          </a:p>
          <a:p>
            <a:endParaRPr lang="pt-BR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mtClean="0"/>
              <a:t>Introdução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pt-BR" altLang="pt-BR" smtClean="0"/>
              <a:t>Conceitos Iniciais</a:t>
            </a:r>
          </a:p>
          <a:p>
            <a:pPr lvl="1" eaLnBrk="1" hangingPunct="1"/>
            <a:r>
              <a:rPr lang="pt-BR" altLang="pt-BR" smtClean="0"/>
              <a:t>Imagem: função f(x,y)</a:t>
            </a:r>
          </a:p>
          <a:p>
            <a:pPr lvl="2" eaLnBrk="1" hangingPunct="1"/>
            <a:r>
              <a:rPr lang="pt-BR" altLang="pt-BR" smtClean="0"/>
              <a:t>Analógica:</a:t>
            </a:r>
          </a:p>
          <a:p>
            <a:pPr lvl="3" eaLnBrk="1" hangingPunct="1"/>
            <a:r>
              <a:rPr lang="pt-BR" altLang="pt-BR" smtClean="0"/>
              <a:t>Imagem gravada em um rolo de filme</a:t>
            </a:r>
          </a:p>
          <a:p>
            <a:pPr lvl="3" eaLnBrk="1" hangingPunct="1"/>
            <a:r>
              <a:rPr lang="pt-BR" altLang="pt-BR" smtClean="0"/>
              <a:t>Imagem de uma TV com tubo de imagem</a:t>
            </a:r>
          </a:p>
        </p:txBody>
      </p:sp>
      <p:pic>
        <p:nvPicPr>
          <p:cNvPr id="23556" name="Picture 6" descr="s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886200"/>
            <a:ext cx="396240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8" descr="footp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3886200"/>
            <a:ext cx="396240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mtClean="0"/>
              <a:t>Introdução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pt-BR" altLang="pt-BR" smtClean="0"/>
              <a:t>Conceitos Iniciais</a:t>
            </a:r>
          </a:p>
          <a:p>
            <a:pPr lvl="1" eaLnBrk="1" hangingPunct="1"/>
            <a:r>
              <a:rPr lang="pt-BR" altLang="pt-BR" smtClean="0"/>
              <a:t>Imagem: função f(x,y)</a:t>
            </a:r>
          </a:p>
          <a:p>
            <a:pPr lvl="2" eaLnBrk="1" hangingPunct="1"/>
            <a:r>
              <a:rPr lang="pt-BR" altLang="pt-BR" smtClean="0"/>
              <a:t>Digital (discreta no espaço e quantizado em magnitude):</a:t>
            </a:r>
          </a:p>
          <a:p>
            <a:pPr lvl="3" eaLnBrk="1" hangingPunct="1"/>
            <a:r>
              <a:rPr lang="pt-BR" altLang="pt-BR" smtClean="0"/>
              <a:t>Imagens codificadas em bits exibidas por uma tela LCD </a:t>
            </a:r>
          </a:p>
        </p:txBody>
      </p:sp>
      <p:pic>
        <p:nvPicPr>
          <p:cNvPr id="24580" name="Picture 5" descr="figura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3886200"/>
            <a:ext cx="274320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1" name="Picture 6" descr="smilep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3829050"/>
            <a:ext cx="41148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mtClean="0"/>
              <a:t>Introdução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pt-BR" altLang="pt-BR" smtClean="0"/>
              <a:t>Conceitos Iniciais</a:t>
            </a:r>
          </a:p>
          <a:p>
            <a:pPr lvl="1" eaLnBrk="1" hangingPunct="1"/>
            <a:r>
              <a:rPr lang="pt-BR" altLang="pt-BR" smtClean="0"/>
              <a:t>Píxel(picture element): valor unitário que representa a intensidade luminosa em uma região espacial (x,y) de uma imagem. Unidade que compõe a matriz que corresponde à uma imagem digital.</a:t>
            </a:r>
          </a:p>
        </p:txBody>
      </p:sp>
      <p:pic>
        <p:nvPicPr>
          <p:cNvPr id="2560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3895725"/>
            <a:ext cx="5029200" cy="296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Introdução</a:t>
            </a:r>
          </a:p>
        </p:txBody>
      </p:sp>
      <p:pic>
        <p:nvPicPr>
          <p:cNvPr id="23555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524000"/>
            <a:ext cx="6248400" cy="5154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691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Introdução</a:t>
            </a:r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pt-BR" dirty="0" smtClean="0"/>
              <a:t>Córnea funciona como uma lente.</a:t>
            </a:r>
          </a:p>
          <a:p>
            <a:pPr>
              <a:defRPr/>
            </a:pPr>
            <a:r>
              <a:rPr lang="pt-BR" dirty="0" smtClean="0"/>
              <a:t>A imagem de forma na retina.</a:t>
            </a:r>
          </a:p>
          <a:p>
            <a:pPr>
              <a:defRPr/>
            </a:pPr>
            <a:r>
              <a:rPr lang="pt-BR" dirty="0" smtClean="0"/>
              <a:t>A íris controla a quantidade de luz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dirty="0" smtClean="0"/>
              <a:t> que penetra no olho humano.</a:t>
            </a:r>
          </a:p>
          <a:p>
            <a:pPr>
              <a:defRPr/>
            </a:pPr>
            <a:r>
              <a:rPr lang="pt-BR" dirty="0" smtClean="0"/>
              <a:t>A abertura central da íris é a pupila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dirty="0"/>
              <a:t> </a:t>
            </a:r>
            <a:r>
              <a:rPr lang="pt-BR" dirty="0" smtClean="0"/>
              <a:t>ela expande ou contrai de acordo </a:t>
            </a:r>
          </a:p>
          <a:p>
            <a:pPr marL="0" indent="0">
              <a:buFont typeface="Arial" panose="020B0604020202020204" pitchFamily="34" charset="0"/>
              <a:buNone/>
              <a:defRPr/>
            </a:pPr>
            <a:r>
              <a:rPr lang="pt-BR" dirty="0" smtClean="0"/>
              <a:t>com a quantidade de luz.</a:t>
            </a:r>
            <a:endParaRPr lang="pt-BR" dirty="0"/>
          </a:p>
        </p:txBody>
      </p:sp>
      <p:pic>
        <p:nvPicPr>
          <p:cNvPr id="24580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133600"/>
            <a:ext cx="3429000" cy="283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9630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Introdução</a:t>
            </a:r>
          </a:p>
        </p:txBody>
      </p:sp>
      <p:sp>
        <p:nvSpPr>
          <p:cNvPr id="25603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pt-BR" altLang="pt-BR" smtClean="0"/>
              <a:t>Retina: Composta por duas células sensível a luz.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altLang="pt-BR" smtClean="0"/>
              <a:t>Os cones e bastonetes.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altLang="pt-BR" smtClean="0"/>
              <a:t>Essas células transformam energia luminosa das imagens em impulsos elétricos que são transmitidos ao cérebros pelo nervo óptico.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altLang="pt-BR" smtClean="0"/>
              <a:t>Cones: Sensível a cor, e tem capacidade de distinguir detalhes da imagem.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altLang="pt-BR" smtClean="0"/>
              <a:t>Bastonetes: Sensível a baixa luminosidade e permite uma percepção geral da imagem.</a:t>
            </a:r>
          </a:p>
          <a:p>
            <a:pPr>
              <a:buFont typeface="Wingdings" panose="05000000000000000000" pitchFamily="2" charset="2"/>
              <a:buChar char="q"/>
            </a:pPr>
            <a:endParaRPr lang="pt-BR" altLang="pt-BR" smtClean="0"/>
          </a:p>
          <a:p>
            <a:pPr lvl="1">
              <a:buFont typeface="Wingdings" panose="05000000000000000000" pitchFamily="2" charset="2"/>
              <a:buChar char="§"/>
            </a:pPr>
            <a:endParaRPr lang="pt-BR" altLang="pt-BR" smtClean="0"/>
          </a:p>
          <a:p>
            <a:pPr>
              <a:buFont typeface="Wingdings" panose="05000000000000000000" pitchFamily="2" charset="2"/>
              <a:buChar char="q"/>
            </a:pPr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916461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Relação olho e câmera fotográfica</a:t>
            </a:r>
          </a:p>
        </p:txBody>
      </p:sp>
      <p:sp>
        <p:nvSpPr>
          <p:cNvPr id="26627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pt-BR" altLang="pt-BR" smtClean="0"/>
              <a:t>O obturador da câmera possui função similar a pálpebra do olho.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altLang="pt-BR" smtClean="0"/>
              <a:t>O diafragma de uma câmera controla a quantidade de luz que atravessa as lentes, similar à íris do olho humano.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altLang="pt-BR" smtClean="0"/>
              <a:t>As lentes da câmera são análogas ao conjunto formado pelo cristalino e córnea, cujo objetivo comum é focalizar a luz para tornar a luz nítidas as imagens que serão formadas.</a:t>
            </a:r>
          </a:p>
          <a:p>
            <a:pPr>
              <a:buFont typeface="Wingdings" panose="05000000000000000000" pitchFamily="2" charset="2"/>
              <a:buChar char="q"/>
            </a:pPr>
            <a:endParaRPr lang="pt-BR" altLang="pt-BR" smtClean="0"/>
          </a:p>
          <a:p>
            <a:pPr lvl="1">
              <a:buFont typeface="Wingdings" panose="05000000000000000000" pitchFamily="2" charset="2"/>
              <a:buChar char="§"/>
            </a:pPr>
            <a:endParaRPr lang="pt-BR" altLang="pt-BR" smtClean="0"/>
          </a:p>
          <a:p>
            <a:pPr>
              <a:buFont typeface="Wingdings" panose="05000000000000000000" pitchFamily="2" charset="2"/>
              <a:buChar char="q"/>
            </a:pPr>
            <a:endParaRPr lang="pt-BR" altLang="pt-BR" smtClean="0"/>
          </a:p>
        </p:txBody>
      </p:sp>
    </p:spTree>
    <p:extLst>
      <p:ext uri="{BB962C8B-B14F-4D97-AF65-F5344CB8AC3E}">
        <p14:creationId xmlns:p14="http://schemas.microsoft.com/office/powerpoint/2010/main" val="330126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Iluminação e refletância</a:t>
            </a:r>
          </a:p>
        </p:txBody>
      </p:sp>
      <p:sp>
        <p:nvSpPr>
          <p:cNvPr id="26627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pt-BR" altLang="pt-BR" dirty="0" smtClean="0"/>
              <a:t>A função f(</a:t>
            </a:r>
            <a:r>
              <a:rPr lang="pt-BR" altLang="pt-BR" dirty="0" err="1" smtClean="0"/>
              <a:t>x,y</a:t>
            </a:r>
            <a:r>
              <a:rPr lang="pt-BR" altLang="pt-BR" dirty="0" smtClean="0"/>
              <a:t>) pode ser caracterizada por dois componentes: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pt-BR" altLang="pt-BR" dirty="0" smtClean="0"/>
              <a:t>A quantidade da iluminação da fonte que incide na cena que está sendo vista.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pt-BR" altLang="pt-BR" dirty="0" smtClean="0"/>
              <a:t>A quantidade de iluminação refletida pelos objetos na cena.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altLang="pt-BR" dirty="0" smtClean="0"/>
              <a:t>São expressos por i(</a:t>
            </a:r>
            <a:r>
              <a:rPr lang="pt-BR" altLang="pt-BR" dirty="0" err="1" smtClean="0"/>
              <a:t>x,y</a:t>
            </a:r>
            <a:r>
              <a:rPr lang="pt-BR" altLang="pt-BR" dirty="0" smtClean="0"/>
              <a:t>) e r(</a:t>
            </a:r>
            <a:r>
              <a:rPr lang="pt-BR" altLang="pt-BR" dirty="0" err="1" smtClean="0"/>
              <a:t>x,y</a:t>
            </a:r>
            <a:r>
              <a:rPr lang="pt-BR" altLang="pt-BR" dirty="0" smtClean="0"/>
              <a:t>), </a:t>
            </a:r>
            <a:r>
              <a:rPr lang="pt-BR" altLang="pt-BR" dirty="0" err="1" smtClean="0"/>
              <a:t>repectivamente</a:t>
            </a:r>
            <a:r>
              <a:rPr lang="pt-BR" altLang="pt-BR" dirty="0" smtClean="0"/>
              <a:t>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altLang="pt-BR" dirty="0" smtClean="0"/>
              <a:t>As duas funções se combinam como um produto para se forma f(</a:t>
            </a:r>
            <a:r>
              <a:rPr lang="pt-BR" altLang="pt-BR" dirty="0" err="1" smtClean="0"/>
              <a:t>x,y</a:t>
            </a:r>
            <a:r>
              <a:rPr lang="pt-BR" altLang="pt-BR" dirty="0" smtClean="0"/>
              <a:t>):</a:t>
            </a:r>
          </a:p>
          <a:p>
            <a:pPr marL="0" indent="0" algn="ctr">
              <a:buNone/>
            </a:pPr>
            <a:r>
              <a:rPr lang="pt-BR" altLang="pt-BR" dirty="0" smtClean="0"/>
              <a:t>f(</a:t>
            </a:r>
            <a:r>
              <a:rPr lang="pt-BR" altLang="pt-BR" dirty="0" err="1" smtClean="0"/>
              <a:t>x,y</a:t>
            </a:r>
            <a:r>
              <a:rPr lang="pt-BR" altLang="pt-BR" dirty="0" smtClean="0"/>
              <a:t>)=i(</a:t>
            </a:r>
            <a:r>
              <a:rPr lang="pt-BR" altLang="pt-BR" dirty="0" err="1" smtClean="0"/>
              <a:t>x,y</a:t>
            </a:r>
            <a:r>
              <a:rPr lang="pt-BR" altLang="pt-BR" dirty="0" smtClean="0"/>
              <a:t>)r(</a:t>
            </a:r>
            <a:r>
              <a:rPr lang="pt-BR" altLang="pt-BR" dirty="0" err="1" smtClean="0"/>
              <a:t>x,y</a:t>
            </a:r>
            <a:r>
              <a:rPr lang="pt-BR" altLang="pt-BR" dirty="0" smtClean="0"/>
              <a:t>)</a:t>
            </a:r>
          </a:p>
          <a:p>
            <a:pPr marL="0" indent="0" algn="just">
              <a:buNone/>
            </a:pPr>
            <a:r>
              <a:rPr lang="pt-BR" altLang="pt-BR" dirty="0" smtClean="0"/>
              <a:t>onde 		 	0 &lt; i(</a:t>
            </a:r>
            <a:r>
              <a:rPr lang="pt-BR" altLang="pt-BR" dirty="0" err="1" smtClean="0"/>
              <a:t>x,y</a:t>
            </a:r>
            <a:r>
              <a:rPr lang="pt-BR" altLang="pt-BR" dirty="0" smtClean="0"/>
              <a:t>) &lt; ∞                      	(</a:t>
            </a:r>
            <a:r>
              <a:rPr lang="pt-BR" altLang="pt-BR" dirty="0" err="1" smtClean="0"/>
              <a:t>Eq</a:t>
            </a:r>
            <a:r>
              <a:rPr lang="pt-BR" altLang="pt-BR" dirty="0" smtClean="0"/>
              <a:t> 1)</a:t>
            </a:r>
          </a:p>
          <a:p>
            <a:pPr marL="0" indent="0" algn="just">
              <a:buNone/>
            </a:pPr>
            <a:r>
              <a:rPr lang="pt-BR" altLang="pt-BR" dirty="0" smtClean="0"/>
              <a:t>e                   		0 &lt; r(</a:t>
            </a:r>
            <a:r>
              <a:rPr lang="pt-BR" altLang="pt-BR" dirty="0" err="1" smtClean="0"/>
              <a:t>x,y</a:t>
            </a:r>
            <a:r>
              <a:rPr lang="pt-BR" altLang="pt-BR" dirty="0" smtClean="0"/>
              <a:t>) &lt; 1 			(</a:t>
            </a:r>
            <a:r>
              <a:rPr lang="pt-BR" altLang="pt-BR" dirty="0" err="1" smtClean="0"/>
              <a:t>Eq</a:t>
            </a:r>
            <a:r>
              <a:rPr lang="pt-BR" altLang="pt-BR" dirty="0" smtClean="0"/>
              <a:t> 2)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pt-BR" altLang="pt-BR" dirty="0" smtClean="0"/>
          </a:p>
          <a:p>
            <a:pPr>
              <a:buFont typeface="Wingdings" panose="05000000000000000000" pitchFamily="2" charset="2"/>
              <a:buChar char="q"/>
            </a:pPr>
            <a:endParaRPr lang="pt-BR" altLang="pt-BR" dirty="0" smtClean="0"/>
          </a:p>
        </p:txBody>
      </p:sp>
    </p:spTree>
    <p:extLst>
      <p:ext uri="{BB962C8B-B14F-4D97-AF65-F5344CB8AC3E}">
        <p14:creationId xmlns:p14="http://schemas.microsoft.com/office/powerpoint/2010/main" val="231515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Iluminação e refletância</a:t>
            </a:r>
          </a:p>
        </p:txBody>
      </p:sp>
      <p:sp>
        <p:nvSpPr>
          <p:cNvPr id="26627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5146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pt-BR" altLang="pt-BR" dirty="0" smtClean="0"/>
              <a:t>A equação 2 indica que a refletância está entre 0 (absorção total) e 1 ( refletância total).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altLang="pt-BR" dirty="0" smtClean="0"/>
              <a:t>A natureza de i é determinada pela fonte de iluminação e r é determinado pelas características dos objetos na cena.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pt-BR" altLang="pt-BR" dirty="0" smtClean="0"/>
          </a:p>
          <a:p>
            <a:pPr>
              <a:buFont typeface="Wingdings" panose="05000000000000000000" pitchFamily="2" charset="2"/>
              <a:buChar char="q"/>
            </a:pPr>
            <a:endParaRPr lang="pt-BR" altLang="pt-BR" dirty="0" smtClean="0"/>
          </a:p>
        </p:txBody>
      </p:sp>
    </p:spTree>
    <p:extLst>
      <p:ext uri="{BB962C8B-B14F-4D97-AF65-F5344CB8AC3E}">
        <p14:creationId xmlns:p14="http://schemas.microsoft.com/office/powerpoint/2010/main" val="375290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Representação imagem digital</a:t>
            </a:r>
          </a:p>
        </p:txBody>
      </p:sp>
      <p:sp>
        <p:nvSpPr>
          <p:cNvPr id="26627" name="Espaço Reservado para Conteúdo 1"/>
          <p:cNvSpPr>
            <a:spLocks noGrp="1"/>
          </p:cNvSpPr>
          <p:nvPr>
            <p:ph idx="1"/>
          </p:nvPr>
        </p:nvSpPr>
        <p:spPr>
          <a:xfrm>
            <a:off x="304800" y="1447800"/>
            <a:ext cx="8610600" cy="50292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pt-BR" altLang="pt-BR" sz="3200" dirty="0" smtClean="0"/>
              <a:t>Domínio espacial, com x e y sendo chamadas de variáveis espaciais e coordenadas espaciais.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pt-BR" altLang="pt-BR" sz="3200" dirty="0" smtClean="0"/>
              <a:t>f(</a:t>
            </a:r>
            <a:r>
              <a:rPr lang="pt-BR" altLang="pt-BR" sz="3200" dirty="0" err="1" smtClean="0"/>
              <a:t>x,y,z</a:t>
            </a:r>
            <a:r>
              <a:rPr lang="pt-BR" altLang="pt-BR" sz="3200" dirty="0" smtClean="0"/>
              <a:t>), os dois eixos x e y determinam a localização espacial e o terceiro representando os valores de f (intensidade).</a:t>
            </a:r>
          </a:p>
          <a:p>
            <a:pPr>
              <a:buFont typeface="Wingdings" panose="05000000000000000000" pitchFamily="2" charset="2"/>
              <a:buChar char="q"/>
            </a:pPr>
            <a:endParaRPr lang="pt-BR" altLang="pt-BR" sz="3200" dirty="0" smtClean="0"/>
          </a:p>
          <a:p>
            <a:pPr lvl="1">
              <a:buFont typeface="Wingdings" panose="05000000000000000000" pitchFamily="2" charset="2"/>
              <a:buChar char="§"/>
            </a:pPr>
            <a:endParaRPr lang="pt-BR" altLang="pt-BR" sz="2800" dirty="0" smtClean="0"/>
          </a:p>
          <a:p>
            <a:pPr>
              <a:buFont typeface="Wingdings" panose="05000000000000000000" pitchFamily="2" charset="2"/>
              <a:buChar char="q"/>
            </a:pPr>
            <a:endParaRPr lang="pt-BR" altLang="pt-BR" sz="3200" dirty="0" smtClean="0"/>
          </a:p>
        </p:txBody>
      </p:sp>
    </p:spTree>
    <p:extLst>
      <p:ext uri="{BB962C8B-B14F-4D97-AF65-F5344CB8AC3E}">
        <p14:creationId xmlns:p14="http://schemas.microsoft.com/office/powerpoint/2010/main" val="471333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63" y="1524000"/>
            <a:ext cx="7924800" cy="5024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Representação de imagens</a:t>
            </a:r>
          </a:p>
        </p:txBody>
      </p:sp>
      <p:pic>
        <p:nvPicPr>
          <p:cNvPr id="819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900" y="1524000"/>
            <a:ext cx="6934200" cy="49544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6778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Convenção utilizada para eixos x e y</a:t>
            </a: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562100"/>
            <a:ext cx="6553200" cy="3733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75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Convenção utilizada para eixos x e y</a:t>
            </a:r>
          </a:p>
        </p:txBody>
      </p:sp>
      <p:pic>
        <p:nvPicPr>
          <p:cNvPr id="1024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050" y="1552575"/>
            <a:ext cx="6381750" cy="4695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3775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Convenção utilizada para eixos x e y</a:t>
            </a:r>
          </a:p>
        </p:txBody>
      </p:sp>
      <p:pic>
        <p:nvPicPr>
          <p:cNvPr id="1126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524000"/>
            <a:ext cx="6067425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8926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Tamanho das imagens digitais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781175"/>
            <a:ext cx="8686800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965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Tamanho das imagens digitais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Espaço Reservado para Conteúdo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pt-BR" dirty="0" smtClean="0"/>
                  <a:t>O número de níveis de intensidade costuma ser uma potencia inteira de 2.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r>
                  <a:rPr lang="pt-BR" dirty="0" smtClean="0"/>
                  <a:t>,</a:t>
                </a:r>
              </a:p>
              <a:p>
                <a:pPr marL="0" indent="0" algn="just">
                  <a:buNone/>
                </a:pPr>
                <a:r>
                  <a:rPr lang="pt-BR" dirty="0" smtClean="0"/>
                  <a:t>ou seja, uma imagem com 256 valores discretos possíveis de intensidade é chamada e uma imagem de k = 8 bits.</a:t>
                </a:r>
              </a:p>
              <a:p>
                <a:pPr marL="0" indent="0" algn="just">
                  <a:buNone/>
                </a:pPr>
                <a:endParaRPr lang="pt-BR" dirty="0"/>
              </a:p>
              <a:p>
                <a:pPr algn="just"/>
                <a:r>
                  <a:rPr lang="pt-BR" dirty="0" smtClean="0"/>
                  <a:t>DPI (</a:t>
                </a:r>
                <a:r>
                  <a:rPr lang="pt-BR" dirty="0" err="1" smtClean="0"/>
                  <a:t>dots</a:t>
                </a:r>
                <a:r>
                  <a:rPr lang="pt-BR" dirty="0" smtClean="0"/>
                  <a:t>-per-</a:t>
                </a:r>
                <a:r>
                  <a:rPr lang="pt-BR" dirty="0" err="1" smtClean="0"/>
                  <a:t>inch</a:t>
                </a:r>
                <a:r>
                  <a:rPr lang="pt-BR" dirty="0" smtClean="0"/>
                  <a:t> – pontos por polegadas) é uma medida de resolução de imagem muito utilizadas por editoras e industrias gráficas.</a:t>
                </a:r>
              </a:p>
            </p:txBody>
          </p:sp>
        </mc:Choice>
        <mc:Fallback xmlns="">
          <p:sp>
            <p:nvSpPr>
              <p:cNvPr id="2" name="Espaço Reservado para Conteúd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111" t="-875" r="-1111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3562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Industria</a:t>
            </a:r>
          </a:p>
        </p:txBody>
      </p:sp>
      <p:pic>
        <p:nvPicPr>
          <p:cNvPr id="9219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" y="1295400"/>
            <a:ext cx="6324600" cy="541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Reconhecimento de caracteres</a:t>
            </a:r>
          </a:p>
        </p:txBody>
      </p:sp>
      <p:pic>
        <p:nvPicPr>
          <p:cNvPr id="1024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524000"/>
            <a:ext cx="4343400" cy="470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752600"/>
            <a:ext cx="3352800" cy="507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Biometria</a:t>
            </a:r>
          </a:p>
        </p:txBody>
      </p:sp>
      <p:pic>
        <p:nvPicPr>
          <p:cNvPr id="11267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524000"/>
            <a:ext cx="7413625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Impressão digital</a:t>
            </a:r>
          </a:p>
        </p:txBody>
      </p:sp>
      <p:pic>
        <p:nvPicPr>
          <p:cNvPr id="12291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600200"/>
            <a:ext cx="7758113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Análise de textura</a:t>
            </a:r>
          </a:p>
        </p:txBody>
      </p:sp>
      <p:pic>
        <p:nvPicPr>
          <p:cNvPr id="13315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536700"/>
            <a:ext cx="8067675" cy="455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dirty="0" smtClean="0"/>
              <a:t>Reconhecimento de alvo</a:t>
            </a:r>
          </a:p>
        </p:txBody>
      </p:sp>
      <p:pic>
        <p:nvPicPr>
          <p:cNvPr id="14339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76400"/>
            <a:ext cx="7756525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ilho">
  <a:themeElements>
    <a:clrScheme name="Brilho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Escritório Clássico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rilh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rilho">
    <a:dk1>
      <a:srgbClr val="292934"/>
    </a:dk1>
    <a:lt1>
      <a:srgbClr val="FFFFFF"/>
    </a:lt1>
    <a:dk2>
      <a:srgbClr val="D2533C"/>
    </a:dk2>
    <a:lt2>
      <a:srgbClr val="F3F2DC"/>
    </a:lt2>
    <a:accent1>
      <a:srgbClr val="93A299"/>
    </a:accent1>
    <a:accent2>
      <a:srgbClr val="AD8F67"/>
    </a:accent2>
    <a:accent3>
      <a:srgbClr val="726056"/>
    </a:accent3>
    <a:accent4>
      <a:srgbClr val="4C5A6A"/>
    </a:accent4>
    <a:accent5>
      <a:srgbClr val="808DA0"/>
    </a:accent5>
    <a:accent6>
      <a:srgbClr val="79463D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849</TotalTime>
  <Words>637</Words>
  <Application>Microsoft Office PowerPoint</Application>
  <PresentationFormat>Apresentação na tela (4:3)</PresentationFormat>
  <Paragraphs>107</Paragraphs>
  <Slides>35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35</vt:i4>
      </vt:variant>
    </vt:vector>
  </HeadingPairs>
  <TitlesOfParts>
    <vt:vector size="40" baseType="lpstr">
      <vt:lpstr>Arial</vt:lpstr>
      <vt:lpstr>Calibri</vt:lpstr>
      <vt:lpstr>Cambria Math</vt:lpstr>
      <vt:lpstr>Wingdings</vt:lpstr>
      <vt:lpstr>Brilho</vt:lpstr>
      <vt:lpstr>Visão computacional</vt:lpstr>
      <vt:lpstr>Visão Computacional</vt:lpstr>
      <vt:lpstr>Apresentação do PowerPoint</vt:lpstr>
      <vt:lpstr>Industria</vt:lpstr>
      <vt:lpstr>Reconhecimento de caracteres</vt:lpstr>
      <vt:lpstr>Biometria</vt:lpstr>
      <vt:lpstr>Impressão digital</vt:lpstr>
      <vt:lpstr>Análise de textura</vt:lpstr>
      <vt:lpstr>Reconhecimento de alvo</vt:lpstr>
      <vt:lpstr>Veículos autônomos</vt:lpstr>
      <vt:lpstr>Análise de tráfego</vt:lpstr>
      <vt:lpstr>Detecção de faces</vt:lpstr>
      <vt:lpstr>Reconhecimento de faces</vt:lpstr>
      <vt:lpstr>Aplicações médicas</vt:lpstr>
      <vt:lpstr>Dificuldades</vt:lpstr>
      <vt:lpstr>Dificuldades</vt:lpstr>
      <vt:lpstr>Etapas</vt:lpstr>
      <vt:lpstr>Origem </vt:lpstr>
      <vt:lpstr>Origem </vt:lpstr>
      <vt:lpstr>Introdução</vt:lpstr>
      <vt:lpstr>Introdução</vt:lpstr>
      <vt:lpstr>Introdução</vt:lpstr>
      <vt:lpstr>Introdução</vt:lpstr>
      <vt:lpstr>Introdução</vt:lpstr>
      <vt:lpstr>Introdução</vt:lpstr>
      <vt:lpstr>Relação olho e câmera fotográfica</vt:lpstr>
      <vt:lpstr>Iluminação e refletância</vt:lpstr>
      <vt:lpstr>Iluminação e refletância</vt:lpstr>
      <vt:lpstr>Representação imagem digital</vt:lpstr>
      <vt:lpstr>Representação de imagens</vt:lpstr>
      <vt:lpstr>Convenção utilizada para eixos x e y</vt:lpstr>
      <vt:lpstr>Convenção utilizada para eixos x e y</vt:lpstr>
      <vt:lpstr>Convenção utilizada para eixos x e y</vt:lpstr>
      <vt:lpstr>Tamanho das imagens digitais</vt:lpstr>
      <vt:lpstr>Tamanho das imagens digitais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Nielsen Castelo</dc:creator>
  <cp:lastModifiedBy>Nielsen Castelo</cp:lastModifiedBy>
  <cp:revision>252</cp:revision>
  <cp:lastPrinted>2012-09-20T20:22:34Z</cp:lastPrinted>
  <dcterms:created xsi:type="dcterms:W3CDTF">1601-01-01T00:00:00Z</dcterms:created>
  <dcterms:modified xsi:type="dcterms:W3CDTF">2015-07-31T20:47:00Z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